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8" r:id="rId3"/>
    <p:sldId id="257" r:id="rId4"/>
    <p:sldId id="259" r:id="rId5"/>
    <p:sldId id="265" r:id="rId6"/>
    <p:sldId id="264" r:id="rId7"/>
    <p:sldId id="263" r:id="rId8"/>
    <p:sldId id="262" r:id="rId9"/>
    <p:sldId id="261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79268A"/>
    <a:srgbClr val="B800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673" autoAdjust="0"/>
  </p:normalViewPr>
  <p:slideViewPr>
    <p:cSldViewPr snapToGrid="0">
      <p:cViewPr varScale="1">
        <p:scale>
          <a:sx n="74" d="100"/>
          <a:sy n="74" d="100"/>
        </p:scale>
        <p:origin x="10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12/19/2024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25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18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89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36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73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05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76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39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34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2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12/19/2024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55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14" r:id="rId4"/>
    <p:sldLayoutId id="2147483715" r:id="rId5"/>
    <p:sldLayoutId id="2147483720" r:id="rId6"/>
    <p:sldLayoutId id="2147483716" r:id="rId7"/>
    <p:sldLayoutId id="2147483717" r:id="rId8"/>
    <p:sldLayoutId id="2147483718" r:id="rId9"/>
    <p:sldLayoutId id="2147483719" r:id="rId10"/>
    <p:sldLayoutId id="214748372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kafka.apache.org/downloads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0EA27C-F2F8-E334-3FF7-044659EFE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313B72-3FA9-5585-6940-C5DB97699D58}"/>
              </a:ext>
            </a:extLst>
          </p:cNvPr>
          <p:cNvSpPr txBox="1"/>
          <p:nvPr/>
        </p:nvSpPr>
        <p:spPr>
          <a:xfrm>
            <a:off x="583181" y="2290221"/>
            <a:ext cx="505070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 ecosystem </a:t>
            </a:r>
          </a:p>
          <a:p>
            <a:endParaRPr lang="en-US" dirty="0"/>
          </a:p>
          <a:p>
            <a:endParaRPr lang="en-US" dirty="0"/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Divya Sree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Tummala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60378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50100D-E528-668F-3FBF-F9895FC1DA33}"/>
              </a:ext>
            </a:extLst>
          </p:cNvPr>
          <p:cNvSpPr txBox="1"/>
          <p:nvPr/>
        </p:nvSpPr>
        <p:spPr>
          <a:xfrm>
            <a:off x="1288978" y="840061"/>
            <a:ext cx="562843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 &amp; Fault-Tolerant Architecture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Data Streaming Capabilities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Wide Range of Applications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Strong Community &amp; Ecosystem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3692B4-9D7E-9643-2EBC-157B63CB1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33" y="3429000"/>
            <a:ext cx="4288737" cy="226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62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497331-10C7-DE09-2B88-ECFD8357C3BF}"/>
              </a:ext>
            </a:extLst>
          </p:cNvPr>
          <p:cNvSpPr txBox="1"/>
          <p:nvPr/>
        </p:nvSpPr>
        <p:spPr>
          <a:xfrm>
            <a:off x="924911" y="1497710"/>
            <a:ext cx="79458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Topics Covered: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Apache Kafka?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Components/Daemons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Kafka used for?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Kafka in action: A sports app example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Alternative tools of Kafka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Installing Kafka on windows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5703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450AA-B0BF-8726-DC63-58AE7A88A3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41" t="14502" r="18346"/>
          <a:stretch/>
        </p:blipFill>
        <p:spPr>
          <a:xfrm>
            <a:off x="9335723" y="3603402"/>
            <a:ext cx="2567793" cy="24359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5C6F0C-B759-E04C-8B86-32C327B69FD5}"/>
              </a:ext>
            </a:extLst>
          </p:cNvPr>
          <p:cNvSpPr txBox="1"/>
          <p:nvPr/>
        </p:nvSpPr>
        <p:spPr>
          <a:xfrm>
            <a:off x="4080754" y="490511"/>
            <a:ext cx="75331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Apache Kafka?</a:t>
            </a:r>
          </a:p>
          <a:p>
            <a:endParaRPr lang="en-US" sz="24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 distributed streaming platform designed for building real-time data pipelines and streaming applications.</a:t>
            </a:r>
          </a:p>
          <a:p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 throughput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Durability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Fault-tolerance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88E1BF-F19F-8B1F-C58E-E015DF5060D0}"/>
              </a:ext>
            </a:extLst>
          </p:cNvPr>
          <p:cNvSpPr txBox="1"/>
          <p:nvPr/>
        </p:nvSpPr>
        <p:spPr>
          <a:xfrm>
            <a:off x="583181" y="3280662"/>
            <a:ext cx="961799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 Components/Daemons:</a:t>
            </a:r>
          </a:p>
          <a:p>
            <a:pPr algn="l"/>
            <a:endParaRPr lang="en-IN" sz="24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Topics: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Categories for storing messages, organized in partitions for scalability.</a:t>
            </a:r>
          </a:p>
          <a:p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Zookeeper: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Manages Kafka's distributed system, keeping track of brokers and topics. </a:t>
            </a:r>
            <a:r>
              <a:rPr lang="en-US" sz="16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Essential for cluster operation.</a:t>
            </a:r>
            <a:endParaRPr lang="en-US" sz="16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Brokers: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Manages the storage of messages and handles requests from producers and consumers.</a:t>
            </a:r>
          </a:p>
          <a:p>
            <a:pPr algn="l"/>
            <a:r>
              <a:rPr lang="en-US" sz="16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Must be running for Kafka to function.</a:t>
            </a:r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Producers: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Applications that send data (messages) to Kafka topics.</a:t>
            </a:r>
          </a:p>
          <a:p>
            <a:pPr algn="l"/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Consumers: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Applications that read data from Kafka topics.</a:t>
            </a:r>
          </a:p>
          <a:p>
            <a:pPr algn="l"/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b="1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Partitions:</a:t>
            </a:r>
            <a:r>
              <a:rPr lang="en-US" sz="16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Subdivisions of a topic, allowing for parallel processing and scalability.</a:t>
            </a:r>
          </a:p>
          <a:p>
            <a:pPr algn="l"/>
            <a:r>
              <a:rPr lang="en-US" sz="1600" b="1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Replicas:</a:t>
            </a:r>
            <a:r>
              <a:rPr lang="en-US" sz="1600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Copies of partitions across multiple brokers for fault tolerance.</a:t>
            </a: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B6B26B-112D-2BD6-51D8-4E75ABA45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14" y="490510"/>
            <a:ext cx="3599645" cy="255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46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E80CC8-AC64-ACBF-DF1E-3EDAAEA816FD}"/>
              </a:ext>
            </a:extLst>
          </p:cNvPr>
          <p:cNvSpPr txBox="1"/>
          <p:nvPr/>
        </p:nvSpPr>
        <p:spPr>
          <a:xfrm>
            <a:off x="320714" y="1096772"/>
            <a:ext cx="572885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Kafka Used For?</a:t>
            </a:r>
          </a:p>
          <a:p>
            <a:pPr algn="l"/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1" i="0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data streaming:</a:t>
            </a:r>
            <a:r>
              <a:rPr lang="en-US" b="0" i="0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Processing data as it arrives (e.g., website activity, sensor data, financial transactions).</a:t>
            </a:r>
          </a:p>
          <a:p>
            <a:pPr algn="l"/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 aggregation:</a:t>
            </a:r>
            <a:r>
              <a:rPr lang="en-US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Collecting and analyzing logs from multiple sources.</a:t>
            </a:r>
          </a:p>
          <a:p>
            <a:pPr algn="l"/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1" i="0" dirty="0">
                <a:solidFill>
                  <a:srgbClr val="B8008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Message queuing:</a:t>
            </a:r>
            <a:r>
              <a:rPr lang="en-US" b="0" i="0" dirty="0">
                <a:solidFill>
                  <a:srgbClr val="B8008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Reliable, high-throughput message delivery.</a:t>
            </a:r>
          </a:p>
          <a:p>
            <a:pPr algn="l"/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activity tracker: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Tracks and processes user interactions on websites for analytics and personalization.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7926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replication: </a:t>
            </a:r>
            <a:r>
              <a:rPr lang="en-US" dirty="0">
                <a:solidFill>
                  <a:srgbClr val="7926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Synchronizes and distributes data across multiple systems for fault tolerance and scalability</a:t>
            </a:r>
            <a:endParaRPr lang="en-IN" dirty="0">
              <a:solidFill>
                <a:srgbClr val="7926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38C2A-3243-A941-2050-EB2698703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155" y="357874"/>
            <a:ext cx="5728855" cy="61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80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Untitled design">
            <a:hlinkClick r:id="" action="ppaction://media"/>
            <a:extLst>
              <a:ext uri="{FF2B5EF4-FFF2-40B4-BE49-F238E27FC236}">
                <a16:creationId xmlns:a16="http://schemas.microsoft.com/office/drawing/2014/main" id="{58C266E9-4223-B2E0-CA4E-2F50B43A30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96772"/>
            <a:ext cx="12191999" cy="57612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B70AE6-375F-40F0-A65A-BDB51A9DA5BF}"/>
              </a:ext>
            </a:extLst>
          </p:cNvPr>
          <p:cNvSpPr txBox="1"/>
          <p:nvPr/>
        </p:nvSpPr>
        <p:spPr>
          <a:xfrm>
            <a:off x="2346479" y="391855"/>
            <a:ext cx="8203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Kafka in Action: A Sports App Example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14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FE46C-B851-3070-0CBD-E5B2F3001836}"/>
              </a:ext>
            </a:extLst>
          </p:cNvPr>
          <p:cNvSpPr txBox="1"/>
          <p:nvPr/>
        </p:nvSpPr>
        <p:spPr>
          <a:xfrm>
            <a:off x="2554014" y="231365"/>
            <a:ext cx="78302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Alternative Tools to Apache Kafka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3383D9-5E7B-F107-DDDE-087CE3DE01D1}"/>
              </a:ext>
            </a:extLst>
          </p:cNvPr>
          <p:cNvSpPr txBox="1"/>
          <p:nvPr/>
        </p:nvSpPr>
        <p:spPr>
          <a:xfrm>
            <a:off x="2817578" y="1068442"/>
            <a:ext cx="849645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Amazon Kinesis: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fully managed real-time data streaming service for high-volume ingestion and processing; excels at real-time analytics and event processing at massive scale.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795625-E45F-0BDF-5822-29DB4F12B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17" y="855777"/>
            <a:ext cx="2110923" cy="10579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EDCABB-5F58-60D8-A30A-F8398A1B60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374" b="-1"/>
          <a:stretch/>
        </p:blipFill>
        <p:spPr>
          <a:xfrm>
            <a:off x="9308838" y="1979325"/>
            <a:ext cx="2340759" cy="609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B1854B-2E4A-BF3D-136D-717C88188B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930"/>
          <a:stretch/>
        </p:blipFill>
        <p:spPr>
          <a:xfrm>
            <a:off x="131780" y="2772265"/>
            <a:ext cx="2568163" cy="8244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D73C0E-BAE9-AB94-FA7F-20B27AC7D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1537" y="3672157"/>
            <a:ext cx="2865368" cy="6858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A39D5D-33EE-EEDA-6982-E5DA85B57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00" y="4626368"/>
            <a:ext cx="1615580" cy="92972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57731F0-643B-1F44-813E-2BCD4ADCF9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0199" y="5618903"/>
            <a:ext cx="2080440" cy="8839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FF42FC1-370B-DA7E-5856-8FDD85548E97}"/>
              </a:ext>
            </a:extLst>
          </p:cNvPr>
          <p:cNvSpPr txBox="1"/>
          <p:nvPr/>
        </p:nvSpPr>
        <p:spPr>
          <a:xfrm>
            <a:off x="228717" y="1985048"/>
            <a:ext cx="91930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RabbitMQ: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flexible, open-source message broker ideal for smaller-scale applications requiring various messaging patterns; supports message queuing and routing, but scalability is limited compared to Kafka.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E2B087-8228-ED5F-C37A-797C07AFE796}"/>
              </a:ext>
            </a:extLst>
          </p:cNvPr>
          <p:cNvSpPr txBox="1"/>
          <p:nvPr/>
        </p:nvSpPr>
        <p:spPr>
          <a:xfrm>
            <a:off x="3085770" y="2846229"/>
            <a:ext cx="85638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ActiveMQ: </a:t>
            </a:r>
            <a:r>
              <a:rPr lang="en-US" sz="1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mature, open-source message broker offering diverse messaging features; suitable for enterprise messaging and integration, but high-throughput scalability might be a constraint.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08741-8B21-399A-E465-6D0EFE9EAB1D}"/>
              </a:ext>
            </a:extLst>
          </p:cNvPr>
          <p:cNvSpPr txBox="1"/>
          <p:nvPr/>
        </p:nvSpPr>
        <p:spPr>
          <a:xfrm>
            <a:off x="124547" y="3708563"/>
            <a:ext cx="88197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 Hat AMQ: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enterprise-grade messaging solution built on ActiveMQ, prioritizing robust management, security, and high availability for mission-critical applications; enhances ActiveMQ with enterprise-grade features.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A66566-374A-AED5-B0C0-92554C7151BA}"/>
              </a:ext>
            </a:extLst>
          </p:cNvPr>
          <p:cNvSpPr txBox="1"/>
          <p:nvPr/>
        </p:nvSpPr>
        <p:spPr>
          <a:xfrm>
            <a:off x="1887898" y="4746530"/>
            <a:ext cx="992900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IBM MQ: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highly reliable enterprise messaging system for critical applications demanding strong security and data integrity; excels in scenarios requiring guaranteed message delivery and robust transaction management.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A2B9D1-2AD7-E109-62EC-460C6EC0150C}"/>
              </a:ext>
            </a:extLst>
          </p:cNvPr>
          <p:cNvSpPr txBox="1"/>
          <p:nvPr/>
        </p:nvSpPr>
        <p:spPr>
          <a:xfrm>
            <a:off x="212704" y="5706638"/>
            <a:ext cx="90961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Amazon SQS: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simple, managed queue service for basic asynchronous communication and decoupling; suitable for less demanding applications needing simple message queuing but not high-throughput stream processing.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738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0184F-9879-2F41-F3C4-8A63A16B6AAE}"/>
              </a:ext>
            </a:extLst>
          </p:cNvPr>
          <p:cNvSpPr txBox="1"/>
          <p:nvPr/>
        </p:nvSpPr>
        <p:spPr>
          <a:xfrm>
            <a:off x="2629421" y="240804"/>
            <a:ext cx="7252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Installing Kafka on Windows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AF676-95CA-1BB2-8D52-8C26743C07BE}"/>
              </a:ext>
            </a:extLst>
          </p:cNvPr>
          <p:cNvSpPr txBox="1"/>
          <p:nvPr/>
        </p:nvSpPr>
        <p:spPr>
          <a:xfrm>
            <a:off x="695516" y="789310"/>
            <a:ext cx="10522817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Prerequisites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JDK 8+ and set the JAVA_HOME environment variable.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Zookeeper: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Comes bundled with Kafka.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Download Kafka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Visit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kafka.apache.org/downloads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Download and extract the Kafka binary (e.g., kafka_2.13-3.9.0.tgz)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Configure Kafka </a:t>
            </a:r>
          </a:p>
          <a:p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Navigate to the config directory in your Kafka folder (C:\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kafka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\config). 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Edit the following files using a text editor (e.g., Notepad++ or VS Code): 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zookeeper.properties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file contains the configurations for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ZooKeeper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Kafka uses for distributed system coordination. Default settings should work, but ensure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dataDir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points to a writable directory: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IN" sz="1600" dirty="0" err="1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dataDir</a:t>
            </a:r>
            <a:r>
              <a:rPr lang="en-IN" sz="1600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C:/kafka/zookeeper-data </a:t>
            </a:r>
          </a:p>
          <a:p>
            <a:endParaRPr lang="en-IN" sz="1600" dirty="0">
              <a:solidFill>
                <a:srgbClr val="33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server.properties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file configures the Kafka broker. Key configurations to check or update: 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IN" sz="1600" dirty="0" err="1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log.dirs</a:t>
            </a:r>
            <a:r>
              <a:rPr lang="en-IN" sz="1600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=C:/kafka/kafka-logs 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747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29425D-F634-18F3-BAA1-BA09D5E7B418}"/>
              </a:ext>
            </a:extLst>
          </p:cNvPr>
          <p:cNvSpPr txBox="1"/>
          <p:nvPr/>
        </p:nvSpPr>
        <p:spPr>
          <a:xfrm>
            <a:off x="924910" y="515007"/>
            <a:ext cx="10541876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4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Environment Variables 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Kafka's bin directory to the system Path.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1600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C:\kafka\bin</a:t>
            </a:r>
          </a:p>
          <a:p>
            <a:endParaRPr lang="en-US" sz="1600" dirty="0">
              <a:solidFill>
                <a:srgbClr val="33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5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ZooKeeper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Open a Command Prompt or PowerShell window and navigate to the Kafka directory:</a:t>
            </a:r>
          </a:p>
          <a:p>
            <a:r>
              <a:rPr lang="en-US" sz="1600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</a:p>
          <a:p>
            <a:r>
              <a:rPr lang="en-US" sz="1600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cd C:\kafka </a:t>
            </a:r>
          </a:p>
          <a:p>
            <a:endParaRPr lang="en-US" sz="1600" dirty="0">
              <a:solidFill>
                <a:srgbClr val="33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Start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ZooKeeper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  <a:p>
            <a:r>
              <a:rPr lang="en-US" sz="1600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.\bin\windows\zookeeper-server-start.bat .\config\</a:t>
            </a:r>
            <a:r>
              <a:rPr lang="en-US" sz="1600" dirty="0" err="1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zookeeper.properties</a:t>
            </a:r>
            <a:endParaRPr lang="en-US" sz="1600" dirty="0">
              <a:solidFill>
                <a:srgbClr val="33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rgbClr val="33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Start Kafka Broker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.\bin\windows\kafka-server-start.bat .\config\</a:t>
            </a:r>
            <a:r>
              <a:rPr lang="en-US" sz="1600" dirty="0" err="1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server.properties</a:t>
            </a:r>
            <a:endParaRPr lang="en-US" sz="1600" dirty="0">
              <a:solidFill>
                <a:srgbClr val="33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33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rgbClr val="33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102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BD0D93-ED1A-C512-1247-96A0EDF298FF}"/>
              </a:ext>
            </a:extLst>
          </p:cNvPr>
          <p:cNvSpPr txBox="1"/>
          <p:nvPr/>
        </p:nvSpPr>
        <p:spPr>
          <a:xfrm>
            <a:off x="433480" y="1146132"/>
            <a:ext cx="1132504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7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Topic</a:t>
            </a:r>
          </a:p>
          <a:p>
            <a:pPr marL="342900" indent="-342900">
              <a:buAutoNum type="arabicPeriod" startAt="7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600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.\bin\windows\kafka-topics.bat --create --topic test --bootstrap-server localhost:9092</a:t>
            </a:r>
          </a:p>
          <a:p>
            <a:endParaRPr lang="en-US" sz="1600" dirty="0">
              <a:solidFill>
                <a:srgbClr val="33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rgbClr val="33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8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List</a:t>
            </a:r>
          </a:p>
          <a:p>
            <a:pPr marL="342900" indent="-342900">
              <a:buAutoNum type="arabicPeriod" startAt="8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1600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bin\windows\kafka-topics.bat --list --bootstrap-server localhost:9092</a:t>
            </a:r>
          </a:p>
          <a:p>
            <a:endParaRPr lang="en-US" sz="1600" dirty="0">
              <a:solidFill>
                <a:srgbClr val="33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   Start a Producer</a:t>
            </a:r>
          </a:p>
          <a:p>
            <a:endParaRPr lang="en-US" sz="1600" dirty="0">
              <a:solidFill>
                <a:srgbClr val="33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.\bin\windows\kafka-console-producer.bat --topic test --bootstrap-server localhost:9092</a:t>
            </a:r>
          </a:p>
          <a:p>
            <a:endParaRPr lang="en-IN" sz="1600" dirty="0">
              <a:solidFill>
                <a:srgbClr val="33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   Start a Consumer</a:t>
            </a:r>
          </a:p>
          <a:p>
            <a:endParaRPr lang="en-IN" sz="1600" dirty="0">
              <a:solidFill>
                <a:srgbClr val="33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.\bin\windows\kafka-console-consumer.bat --topic test --from-beginning --bootstrap-server localhost:9092</a:t>
            </a:r>
          </a:p>
          <a:p>
            <a:endParaRPr lang="en-IN" sz="1600" dirty="0">
              <a:solidFill>
                <a:srgbClr val="33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600" dirty="0">
              <a:solidFill>
                <a:srgbClr val="33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22394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AnalogousFromRegularSeed_2SEEDS">
      <a:dk1>
        <a:srgbClr val="000000"/>
      </a:dk1>
      <a:lt1>
        <a:srgbClr val="FFFFFF"/>
      </a:lt1>
      <a:dk2>
        <a:srgbClr val="1B2F2E"/>
      </a:dk2>
      <a:lt2>
        <a:srgbClr val="F3F1F0"/>
      </a:lt2>
      <a:accent1>
        <a:srgbClr val="3B9EB1"/>
      </a:accent1>
      <a:accent2>
        <a:srgbClr val="46B196"/>
      </a:accent2>
      <a:accent3>
        <a:srgbClr val="4D7EC3"/>
      </a:accent3>
      <a:accent4>
        <a:srgbClr val="B13B3E"/>
      </a:accent4>
      <a:accent5>
        <a:srgbClr val="C37B4D"/>
      </a:accent5>
      <a:accent6>
        <a:srgbClr val="B19A3B"/>
      </a:accent6>
      <a:hlink>
        <a:srgbClr val="C05944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808</Words>
  <Application>Microsoft Office PowerPoint</Application>
  <PresentationFormat>Widescreen</PresentationFormat>
  <Paragraphs>119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Seaford Display</vt:lpstr>
      <vt:lpstr>System Font Regular</vt:lpstr>
      <vt:lpstr>Tenorite</vt:lpstr>
      <vt:lpstr>Times New Roman</vt:lpstr>
      <vt:lpstr>MadridVTI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DIVYA REDDY</dc:creator>
  <cp:lastModifiedBy>DIVYA REDDY</cp:lastModifiedBy>
  <cp:revision>2</cp:revision>
  <dcterms:created xsi:type="dcterms:W3CDTF">2024-11-24T16:10:45Z</dcterms:created>
  <dcterms:modified xsi:type="dcterms:W3CDTF">2024-12-19T17:33:44Z</dcterms:modified>
</cp:coreProperties>
</file>